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437" r:id="rId3"/>
    <p:sldId id="468" r:id="rId4"/>
    <p:sldId id="470" r:id="rId5"/>
    <p:sldId id="471" r:id="rId6"/>
    <p:sldId id="472" r:id="rId7"/>
    <p:sldId id="473" r:id="rId8"/>
    <p:sldId id="474" r:id="rId9"/>
    <p:sldId id="475" r:id="rId10"/>
    <p:sldId id="476"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68"/>
            <p14:sldId id="470"/>
            <p14:sldId id="471"/>
            <p14:sldId id="472"/>
            <p14:sldId id="473"/>
            <p14:sldId id="474"/>
            <p14:sldId id="475"/>
            <p14:sldId id="476"/>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11</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a:t>
            </a:r>
            <a:r>
              <a:rPr lang="en-US" b="1" dirty="0" smtClean="0">
                <a:solidFill>
                  <a:srgbClr val="C00000"/>
                </a:solidFill>
              </a:rPr>
              <a:t>II</a:t>
            </a:r>
            <a:r>
              <a:rPr lang="en-US" b="1" dirty="0" smtClean="0">
                <a:solidFill>
                  <a:srgbClr val="C00000"/>
                </a:solidFill>
              </a:rPr>
              <a:t/>
            </a:r>
            <a:br>
              <a:rPr lang="en-US" b="1" dirty="0" smtClean="0">
                <a:solidFill>
                  <a:srgbClr val="C00000"/>
                </a:solidFill>
              </a:rPr>
            </a:br>
            <a:r>
              <a:rPr lang="en-US" dirty="0"/>
              <a:t>Requirements Analysis </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43000"/>
            <a:ext cx="8684889" cy="1938992"/>
          </a:xfrm>
          <a:prstGeom prst="rect">
            <a:avLst/>
          </a:prstGeom>
        </p:spPr>
        <p:txBody>
          <a:bodyPr wrap="square">
            <a:spAutoFit/>
          </a:bodyPr>
          <a:lstStyle/>
          <a:p>
            <a:r>
              <a:rPr lang="en-US" sz="2400" dirty="0"/>
              <a:t>The Business Process Model and Notation are used to generate graphs that aid in the understanding of business processes. It is a common strategy used by business analysts to coordinate the sequence of messages between various participants in a linked set of activities.</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241803261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24315"/>
          </a:xfrm>
          <a:prstGeom prst="rect">
            <a:avLst/>
          </a:prstGeom>
        </p:spPr>
        <p:txBody>
          <a:bodyPr wrap="square">
            <a:spAutoFit/>
          </a:bodyPr>
          <a:lstStyle/>
          <a:p>
            <a:pPr algn="just"/>
            <a:r>
              <a:rPr lang="en-US" sz="2400" dirty="0"/>
              <a:t>Every new software product or service developed in any corporation is in response to a business requirement. Despite spending significant time and money on the development, there may be a mismatch between the needed product (according to the business requirement) and the final result. Hence, to avoid severe problems in the future, a focused and complete requirements analysis is required in the early stages of every project. The process of determining the needs and expectations of a new product is known as </a:t>
            </a:r>
            <a:r>
              <a:rPr lang="en-US" sz="2400" b="1" dirty="0"/>
              <a:t>'requirements analysis' or 'requirements engineering'.</a:t>
            </a:r>
            <a:r>
              <a:rPr lang="en-US" sz="2400" dirty="0"/>
              <a:t> It entails continuous communication with the product's stakeholders and end-users to set expectations, manage issues, and document all critical needs.</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24315"/>
          </a:xfrm>
          <a:prstGeom prst="rect">
            <a:avLst/>
          </a:prstGeom>
        </p:spPr>
        <p:txBody>
          <a:bodyPr wrap="square">
            <a:spAutoFit/>
          </a:bodyPr>
          <a:lstStyle/>
          <a:p>
            <a:pPr algn="just"/>
            <a:r>
              <a:rPr lang="en-US" sz="2400" dirty="0"/>
              <a:t>Every new software product or service developed in any corporation is in response to a business requirement. Despite spending significant time and money on the development, there may be a mismatch between the needed product (according to the business requirement) and the final result. Hence, to avoid severe problems in the future, a focused and complete requirements analysis is required in the early stages of every project. The process of determining the needs and expectations of a new product is known as </a:t>
            </a:r>
            <a:r>
              <a:rPr lang="en-US" sz="2400" b="1" dirty="0"/>
              <a:t>'requirements analysis' or 'requirements engineering'.</a:t>
            </a:r>
            <a:r>
              <a:rPr lang="en-US" sz="2400" dirty="0"/>
              <a:t> It entails continuous communication with the product's stakeholders and end-users to set expectations, manage issues, and document all critical needs.</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47300735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154984"/>
          </a:xfrm>
          <a:prstGeom prst="rect">
            <a:avLst/>
          </a:prstGeom>
        </p:spPr>
        <p:txBody>
          <a:bodyPr wrap="square">
            <a:spAutoFit/>
          </a:bodyPr>
          <a:lstStyle/>
          <a:p>
            <a:pPr algn="just"/>
            <a:r>
              <a:rPr lang="en-US" sz="2400" b="1" dirty="0"/>
              <a:t>What is Requirement Analysis in Software Engineering?</a:t>
            </a:r>
          </a:p>
          <a:p>
            <a:pPr algn="just"/>
            <a:r>
              <a:rPr lang="en-US" sz="2400" dirty="0"/>
              <a:t>The process of defining user expectations to build a new software product or to modify an existing one is known as </a:t>
            </a:r>
            <a:r>
              <a:rPr lang="en-US" sz="2400" b="1" dirty="0"/>
              <a:t>requirement analysis</a:t>
            </a:r>
            <a:r>
              <a:rPr lang="en-US" sz="2400" dirty="0"/>
              <a:t>, sometimes known as requirement engineering requirements gathering, or requirements capture in software engineering. The tasks that go into determining the needs or conditions to meet for a new or altered product, taking into account the potentially conflicting requirements of the various stakeholders, and analyzing, documenting, validating, and managing software or system requirements are all included in requirements analysis. </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681764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308324"/>
          </a:xfrm>
          <a:prstGeom prst="rect">
            <a:avLst/>
          </a:prstGeom>
        </p:spPr>
        <p:txBody>
          <a:bodyPr wrap="square">
            <a:spAutoFit/>
          </a:bodyPr>
          <a:lstStyle/>
          <a:p>
            <a:pPr algn="just"/>
            <a:r>
              <a:rPr lang="en-US" sz="2400" dirty="0"/>
              <a:t>This exercise goes over all of the requirements and may provide a graphical representation of the entire system. As a result, the project's understandability is predicted to improve significantly after the study is completed. We may also leverage the contact with the customer to clear up any confusion and determine which requirements are more crucial than others.</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69852160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43000"/>
            <a:ext cx="8684889" cy="5262979"/>
          </a:xfrm>
          <a:prstGeom prst="rect">
            <a:avLst/>
          </a:prstGeom>
        </p:spPr>
        <p:txBody>
          <a:bodyPr wrap="square">
            <a:spAutoFit/>
          </a:bodyPr>
          <a:lstStyle/>
          <a:p>
            <a:pPr algn="just"/>
            <a:r>
              <a:rPr lang="en-US" sz="2400" b="1" dirty="0"/>
              <a:t>Steps Involved in Requirement Analysis</a:t>
            </a:r>
          </a:p>
          <a:p>
            <a:pPr algn="just"/>
            <a:r>
              <a:rPr lang="en-US" sz="2400" b="1" dirty="0"/>
              <a:t>Step 1: Recognize the Problem</a:t>
            </a:r>
            <a:endParaRPr lang="en-US" sz="2400" dirty="0"/>
          </a:p>
          <a:p>
            <a:pPr algn="just"/>
            <a:r>
              <a:rPr lang="en-US" sz="2400" dirty="0"/>
              <a:t>The primary goal of requirement analysis is to thoroughly grasp the main objective of the requirement, which includes why it is needed, whether it adds value to the product, whether it will be beneficial, whether it will raise the quality of the project, and whether it will have any other effect. These factors are appropriately acknowledged in this step so that fundamental requirements for solving business problems can be met.</a:t>
            </a:r>
          </a:p>
          <a:p>
            <a:pPr algn="just"/>
            <a:r>
              <a:rPr lang="en-US" sz="2400" b="1" dirty="0"/>
              <a:t>Step 2: Evaluation and Synthesis</a:t>
            </a:r>
            <a:endParaRPr lang="en-US" sz="2400" dirty="0"/>
          </a:p>
          <a:p>
            <a:pPr algn="just"/>
            <a:r>
              <a:rPr lang="en-US" sz="2400" dirty="0"/>
              <a:t>Evaluation is to decide whether something is valuable or not, and synthesis means to build or develop anything. The following tasks are critical in the evaluation and synthesis stage of requirements analysis (not an exhaustive list):</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227541630"/>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43000"/>
            <a:ext cx="8684889" cy="3416320"/>
          </a:xfrm>
          <a:prstGeom prst="rect">
            <a:avLst/>
          </a:prstGeom>
        </p:spPr>
        <p:txBody>
          <a:bodyPr wrap="square">
            <a:spAutoFit/>
          </a:bodyPr>
          <a:lstStyle/>
          <a:p>
            <a:r>
              <a:rPr lang="en-US" sz="2400" dirty="0"/>
              <a:t>To </a:t>
            </a:r>
            <a:r>
              <a:rPr lang="en-US" sz="2400" b="1" dirty="0"/>
              <a:t>define all software functions</a:t>
            </a:r>
            <a:r>
              <a:rPr lang="en-US" sz="2400" dirty="0"/>
              <a:t> that are required.</a:t>
            </a:r>
          </a:p>
          <a:p>
            <a:r>
              <a:rPr lang="en-US" sz="2400" dirty="0"/>
              <a:t>To </a:t>
            </a:r>
            <a:r>
              <a:rPr lang="en-US" sz="2400" b="1" dirty="0"/>
              <a:t>define all data objects</a:t>
            </a:r>
            <a:r>
              <a:rPr lang="en-US" sz="2400" dirty="0"/>
              <a:t> that are visible to the outside world.</a:t>
            </a:r>
          </a:p>
          <a:p>
            <a:r>
              <a:rPr lang="en-US" sz="2400" dirty="0"/>
              <a:t>To determine whether or not a data flow is valuable.</a:t>
            </a:r>
          </a:p>
          <a:p>
            <a:r>
              <a:rPr lang="en-US" sz="2400" dirty="0"/>
              <a:t>To thoroughly comprehend the whole </a:t>
            </a:r>
            <a:r>
              <a:rPr lang="en-US" sz="2400" dirty="0" err="1"/>
              <a:t>behaviour</a:t>
            </a:r>
            <a:r>
              <a:rPr lang="en-US" sz="2400" dirty="0"/>
              <a:t> of the system, that is, the overall operation of the system.</a:t>
            </a:r>
          </a:p>
          <a:p>
            <a:r>
              <a:rPr lang="en-US" sz="2400" dirty="0"/>
              <a:t>The system interface must be defined and established to fully comprehend how the system communicates with two or more components or with one another.</a:t>
            </a:r>
          </a:p>
          <a:p>
            <a:r>
              <a:rPr lang="en-US" sz="2400" dirty="0"/>
              <a:t>To find and discover designed constraints.</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231167310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43000"/>
            <a:ext cx="8684889" cy="6001643"/>
          </a:xfrm>
          <a:prstGeom prst="rect">
            <a:avLst/>
          </a:prstGeom>
        </p:spPr>
        <p:txBody>
          <a:bodyPr wrap="square">
            <a:spAutoFit/>
          </a:bodyPr>
          <a:lstStyle/>
          <a:p>
            <a:r>
              <a:rPr lang="en-US" sz="2400" b="1" dirty="0"/>
              <a:t>Step 3: Modelling the Requirements</a:t>
            </a:r>
            <a:endParaRPr lang="en-US" sz="2400" dirty="0"/>
          </a:p>
          <a:p>
            <a:r>
              <a:rPr lang="en-US" sz="2400" dirty="0"/>
              <a:t>This step typically includes graphical representations of the functions, data entities, external entities, and their relationships. The visual perspective may aid in discovering </a:t>
            </a:r>
            <a:r>
              <a:rPr lang="en-US" sz="2400" b="1" dirty="0"/>
              <a:t>inaccurate, inconsistent, missing, or excessive requirements</a:t>
            </a:r>
            <a:r>
              <a:rPr lang="en-US" sz="2400" dirty="0"/>
              <a:t>. Data flow diagrams, entity-relationship diagrams, data dictionaries, state-transition diagrams, and other models fall under this category.</a:t>
            </a:r>
          </a:p>
          <a:p>
            <a:r>
              <a:rPr lang="en-US" sz="2400" b="1" dirty="0"/>
              <a:t>Step 4: Specification</a:t>
            </a:r>
            <a:endParaRPr lang="en-US" sz="2400" dirty="0"/>
          </a:p>
          <a:p>
            <a:r>
              <a:rPr lang="en-US" sz="2400" dirty="0"/>
              <a:t>We have a better knowledge of the system </a:t>
            </a:r>
            <a:r>
              <a:rPr lang="en-US" sz="2400" dirty="0" err="1"/>
              <a:t>behaviour</a:t>
            </a:r>
            <a:r>
              <a:rPr lang="en-US" sz="2400" dirty="0"/>
              <a:t> after modelling the requirements. Inconsistencies and ambiguities have been recognized and resolved. The data flow between modules has been examined. The actions of elicitation and analysis have generated a greater understanding of the system. We have completed the needs analysis in the previous steps, and in this step, we document these requirements in the SRS (Software Requirements Specification) document.</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236493131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Requirements Analysis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43000"/>
            <a:ext cx="8684889" cy="2031325"/>
          </a:xfrm>
          <a:prstGeom prst="rect">
            <a:avLst/>
          </a:prstGeom>
        </p:spPr>
        <p:txBody>
          <a:bodyPr wrap="square">
            <a:spAutoFit/>
          </a:bodyPr>
          <a:lstStyle/>
          <a:p>
            <a:r>
              <a:rPr lang="en-US" sz="2400" b="1" dirty="0"/>
              <a:t>Step 5: Review</a:t>
            </a:r>
            <a:endParaRPr lang="en-US" sz="2400" dirty="0"/>
          </a:p>
          <a:p>
            <a:r>
              <a:rPr lang="en-US" sz="2400" dirty="0"/>
              <a:t>After creating the SRS, it must be reviewed to see if it can be enhanced and polished to make it better and higher in quality</a:t>
            </a:r>
            <a:r>
              <a:rPr lang="en-US" dirty="0" smtClean="0"/>
              <a:t>.</a:t>
            </a:r>
          </a:p>
          <a:p>
            <a:endParaRPr lang="en-US" dirty="0"/>
          </a:p>
          <a:p>
            <a:endParaRPr lang="en-US" dirty="0" smtClean="0"/>
          </a:p>
          <a:p>
            <a:endParaRPr lang="en-US"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pic>
        <p:nvPicPr>
          <p:cNvPr id="9" name="Picture 8"/>
          <p:cNvPicPr>
            <a:picLocks noChangeAspect="1"/>
          </p:cNvPicPr>
          <p:nvPr/>
        </p:nvPicPr>
        <p:blipFill>
          <a:blip r:embed="rId7"/>
          <a:stretch>
            <a:fillRect/>
          </a:stretch>
        </p:blipFill>
        <p:spPr>
          <a:xfrm>
            <a:off x="1169294" y="2438400"/>
            <a:ext cx="6172200" cy="4100512"/>
          </a:xfrm>
          <a:prstGeom prst="rect">
            <a:avLst/>
          </a:prstGeom>
        </p:spPr>
      </p:pic>
    </p:spTree>
    <p:extLst>
      <p:ext uri="{BB962C8B-B14F-4D97-AF65-F5344CB8AC3E}">
        <p14:creationId xmlns:p14="http://schemas.microsoft.com/office/powerpoint/2010/main" val="397060021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636</Words>
  <Application>Microsoft Office PowerPoint</Application>
  <PresentationFormat>On-screen Show (4:3)</PresentationFormat>
  <Paragraphs>60</Paragraphs>
  <Slides>11</Slides>
  <Notes>1</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Algerian</vt:lpstr>
      <vt:lpstr>Arial</vt:lpstr>
      <vt:lpstr>Calibri</vt:lpstr>
      <vt:lpstr>Times New Roman</vt:lpstr>
      <vt:lpstr>Office Theme</vt:lpstr>
      <vt:lpstr>DR SNSRCAS, CBE  Software Engineering 21UCA408  II BCA B UNIT II Requirements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264</cp:revision>
  <dcterms:created xsi:type="dcterms:W3CDTF">2006-08-16T00:00:00Z</dcterms:created>
  <dcterms:modified xsi:type="dcterms:W3CDTF">2024-01-28T15:05:38Z</dcterms:modified>
</cp:coreProperties>
</file>